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61" r:id="rId2"/>
    <p:sldId id="259" r:id="rId3"/>
    <p:sldId id="258" r:id="rId4"/>
    <p:sldId id="262" r:id="rId5"/>
    <p:sldId id="257" r:id="rId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669" autoAdjust="0"/>
    <p:restoredTop sz="94741" autoAdjust="0"/>
  </p:normalViewPr>
  <p:slideViewPr>
    <p:cSldViewPr>
      <p:cViewPr varScale="1">
        <p:scale>
          <a:sx n="107" d="100"/>
          <a:sy n="107" d="100"/>
        </p:scale>
        <p:origin x="664" y="168"/>
      </p:cViewPr>
      <p:guideLst>
        <p:guide orient="horz" pos="2160"/>
        <p:guide pos="2880"/>
      </p:guideLst>
    </p:cSldViewPr>
  </p:slideViewPr>
  <p:outlineViewPr>
    <p:cViewPr>
      <p:scale>
        <a:sx n="33" d="100"/>
        <a:sy n="33" d="100"/>
      </p:scale>
      <p:origin x="3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png>
</file>

<file path=ppt/media/image11.png>
</file>

<file path=ppt/media/image12.jpeg>
</file>

<file path=ppt/media/image2.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D8A507-EF8E-A443-A6DB-8CD075B62BC4}" type="datetimeFigureOut">
              <a:rPr lang="en-US" smtClean="0"/>
              <a:t>9/30/23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B861EE-45AA-1445-B00A-00B3A6005F14}" type="slidenum">
              <a:rPr lang="en-US" smtClean="0"/>
              <a:t>‹#›</a:t>
            </a:fld>
            <a:endParaRPr lang="en-US"/>
          </a:p>
        </p:txBody>
      </p:sp>
    </p:spTree>
    <p:extLst>
      <p:ext uri="{BB962C8B-B14F-4D97-AF65-F5344CB8AC3E}">
        <p14:creationId xmlns:p14="http://schemas.microsoft.com/office/powerpoint/2010/main" val="2249122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B861EE-45AA-1445-B00A-00B3A6005F14}" type="slidenum">
              <a:rPr lang="en-US" smtClean="0"/>
              <a:t>1</a:t>
            </a:fld>
            <a:endParaRPr lang="en-US"/>
          </a:p>
        </p:txBody>
      </p:sp>
    </p:spTree>
    <p:extLst>
      <p:ext uri="{BB962C8B-B14F-4D97-AF65-F5344CB8AC3E}">
        <p14:creationId xmlns:p14="http://schemas.microsoft.com/office/powerpoint/2010/main" val="3610500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9/30/23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9/30/23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9/30/23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9/30/23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9/30/23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779F209-893A-505F-D6A4-B3A46A429A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 name="Rectangle 6">
            <a:extLst>
              <a:ext uri="{FF2B5EF4-FFF2-40B4-BE49-F238E27FC236}">
                <a16:creationId xmlns:a16="http://schemas.microsoft.com/office/drawing/2014/main" id="{55B19CAF-1FF8-62C4-7B3F-442FDABDE73E}"/>
              </a:ext>
            </a:extLst>
          </p:cNvPr>
          <p:cNvSpPr/>
          <p:nvPr/>
        </p:nvSpPr>
        <p:spPr>
          <a:xfrm>
            <a:off x="107503" y="116632"/>
            <a:ext cx="8928993" cy="6624736"/>
          </a:xfrm>
          <a:prstGeom prst="rect">
            <a:avLst/>
          </a:prstGeom>
          <a:solidFill>
            <a:schemeClr val="bg1">
              <a:alpha val="84538"/>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14282" y="357166"/>
            <a:ext cx="8643998" cy="857256"/>
          </a:xfrm>
          <a:prstGeom prst="rect">
            <a:avLst/>
          </a:prstGeom>
          <a:solidFill>
            <a:schemeClr val="tx2">
              <a:alpha val="11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highlight>
                <a:srgbClr val="FFFF00"/>
              </a:highlight>
            </a:endParaRPr>
          </a:p>
        </p:txBody>
      </p:sp>
      <p:sp>
        <p:nvSpPr>
          <p:cNvPr id="2" name="Title 1"/>
          <p:cNvSpPr>
            <a:spLocks noGrp="1"/>
          </p:cNvSpPr>
          <p:nvPr>
            <p:ph type="title"/>
          </p:nvPr>
        </p:nvSpPr>
        <p:spPr/>
        <p:txBody>
          <a:bodyPr>
            <a:normAutofit/>
          </a:bodyPr>
          <a:lstStyle/>
          <a:p>
            <a:r>
              <a:rPr lang="en-US" sz="4800" b="1" dirty="0">
                <a:latin typeface="Eras Bold ITC" pitchFamily="34" charset="0"/>
              </a:rPr>
              <a:t>GAMECENTRAL</a:t>
            </a:r>
            <a:r>
              <a:rPr lang="en-US" sz="4800" dirty="0">
                <a:latin typeface="Eras Bold ITC" pitchFamily="34" charset="0"/>
              </a:rPr>
              <a:t> APP 🎮</a:t>
            </a:r>
          </a:p>
        </p:txBody>
      </p:sp>
      <p:sp>
        <p:nvSpPr>
          <p:cNvPr id="3" name="Content Placeholder 2"/>
          <p:cNvSpPr>
            <a:spLocks noGrp="1"/>
          </p:cNvSpPr>
          <p:nvPr>
            <p:ph idx="1"/>
          </p:nvPr>
        </p:nvSpPr>
        <p:spPr>
          <a:xfrm>
            <a:off x="457200" y="1296950"/>
            <a:ext cx="8229600" cy="5275322"/>
          </a:xfrm>
        </p:spPr>
        <p:txBody>
          <a:bodyPr>
            <a:normAutofit lnSpcReduction="10000"/>
          </a:bodyPr>
          <a:lstStyle/>
          <a:p>
            <a:pPr>
              <a:buNone/>
            </a:pPr>
            <a:r>
              <a:rPr lang="en-US" sz="1400" dirty="0">
                <a:latin typeface="Eras Demi ITC" pitchFamily="34" charset="0"/>
              </a:rPr>
              <a:t>We intend to create an app for all the gamers across the </a:t>
            </a:r>
          </a:p>
          <a:p>
            <a:pPr>
              <a:buNone/>
            </a:pPr>
            <a:r>
              <a:rPr lang="en-US" sz="1400" dirty="0">
                <a:latin typeface="Eras Demi ITC" pitchFamily="34" charset="0"/>
              </a:rPr>
              <a:t>community of all platforms to come together on a station and </a:t>
            </a:r>
          </a:p>
          <a:p>
            <a:pPr>
              <a:buNone/>
            </a:pPr>
            <a:r>
              <a:rPr lang="en-US" sz="1400" dirty="0">
                <a:latin typeface="Eras Demi ITC" pitchFamily="34" charset="0"/>
              </a:rPr>
              <a:t>share their experiences and views.</a:t>
            </a:r>
          </a:p>
          <a:p>
            <a:pPr>
              <a:buNone/>
            </a:pPr>
            <a:r>
              <a:rPr lang="en-US" sz="1400" dirty="0">
                <a:latin typeface="Eras Demi ITC" pitchFamily="34" charset="0"/>
              </a:rPr>
              <a:t>Our app will provide:</a:t>
            </a:r>
          </a:p>
          <a:p>
            <a:pPr>
              <a:buNone/>
            </a:pPr>
            <a:endParaRPr lang="en-US" sz="1400" dirty="0">
              <a:latin typeface="Eras Demi ITC" pitchFamily="34" charset="0"/>
            </a:endParaRPr>
          </a:p>
          <a:p>
            <a:r>
              <a:rPr lang="en-US" sz="1400" dirty="0">
                <a:latin typeface="Eras Demi ITC" pitchFamily="34" charset="0"/>
              </a:rPr>
              <a:t>User Profiles</a:t>
            </a:r>
          </a:p>
          <a:p>
            <a:r>
              <a:rPr lang="en-US" sz="1400" dirty="0">
                <a:latin typeface="Eras Demi ITC" pitchFamily="34" charset="0"/>
              </a:rPr>
              <a:t>Friends List</a:t>
            </a:r>
          </a:p>
          <a:p>
            <a:r>
              <a:rPr lang="en-US" sz="1400" dirty="0">
                <a:latin typeface="Eras Demi ITC" pitchFamily="34" charset="0"/>
              </a:rPr>
              <a:t>Chat and Messaging</a:t>
            </a:r>
          </a:p>
          <a:p>
            <a:r>
              <a:rPr lang="en-US" sz="1400" dirty="0">
                <a:latin typeface="Eras Demi ITC" pitchFamily="34" charset="0"/>
              </a:rPr>
              <a:t>Groups and Clans</a:t>
            </a:r>
          </a:p>
          <a:p>
            <a:r>
              <a:rPr lang="en-US" sz="1400" dirty="0">
                <a:latin typeface="Eras Demi ITC" pitchFamily="34" charset="0"/>
              </a:rPr>
              <a:t>Leaderboard</a:t>
            </a:r>
          </a:p>
          <a:p>
            <a:r>
              <a:rPr lang="en-US" sz="1400" dirty="0">
                <a:latin typeface="Eras Demi ITC" pitchFamily="34" charset="0"/>
              </a:rPr>
              <a:t>Game Ratings and Reviews</a:t>
            </a:r>
          </a:p>
          <a:p>
            <a:r>
              <a:rPr lang="en-US" sz="1400" dirty="0">
                <a:latin typeface="Eras Demi ITC" pitchFamily="34" charset="0"/>
              </a:rPr>
              <a:t>Gaming News</a:t>
            </a:r>
          </a:p>
          <a:p>
            <a:r>
              <a:rPr lang="en-US" sz="1400" dirty="0">
                <a:latin typeface="Eras Demi ITC" pitchFamily="34" charset="0"/>
              </a:rPr>
              <a:t>Push Notifications</a:t>
            </a:r>
          </a:p>
          <a:p>
            <a:r>
              <a:rPr lang="en-US" sz="1400" dirty="0">
                <a:latin typeface="Eras Demi ITC" pitchFamily="34" charset="0"/>
              </a:rPr>
              <a:t>Gameplay Guide</a:t>
            </a:r>
          </a:p>
          <a:p>
            <a:r>
              <a:rPr lang="en-US" sz="1400" dirty="0">
                <a:latin typeface="Eras Demi ITC" pitchFamily="34" charset="0"/>
              </a:rPr>
              <a:t>Subscription Models</a:t>
            </a:r>
          </a:p>
          <a:p>
            <a:r>
              <a:rPr lang="en-US" sz="1400" dirty="0">
                <a:latin typeface="Eras Demi ITC" pitchFamily="34" charset="0"/>
              </a:rPr>
              <a:t>Tournaments with prizes</a:t>
            </a:r>
          </a:p>
          <a:p>
            <a:r>
              <a:rPr lang="en-US" sz="1400" dirty="0">
                <a:latin typeface="Eras Demi ITC" pitchFamily="34" charset="0"/>
              </a:rPr>
              <a:t>Live Events</a:t>
            </a:r>
          </a:p>
          <a:p>
            <a:r>
              <a:rPr lang="en-US" sz="1400" dirty="0">
                <a:latin typeface="Eras Demi ITC" pitchFamily="34" charset="0"/>
              </a:rPr>
              <a:t>Live Streaming through app</a:t>
            </a:r>
          </a:p>
          <a:p>
            <a:r>
              <a:rPr lang="en-US" sz="1400" dirty="0">
                <a:latin typeface="Eras Demi ITC" pitchFamily="34" charset="0"/>
              </a:rPr>
              <a:t>Community and forums</a:t>
            </a:r>
          </a:p>
          <a:p>
            <a:r>
              <a:rPr lang="en-US" sz="1400" dirty="0">
                <a:latin typeface="Eras Demi ITC" pitchFamily="34" charset="0"/>
              </a:rPr>
              <a:t>Legal and privacy compliance</a:t>
            </a:r>
          </a:p>
          <a:p>
            <a:r>
              <a:rPr lang="en-US" sz="1400" dirty="0">
                <a:latin typeface="Eras Demi ITC" pitchFamily="34" charset="0"/>
              </a:rPr>
              <a:t>Record gameplay through app</a:t>
            </a:r>
          </a:p>
          <a:p>
            <a:r>
              <a:rPr lang="en-US" sz="1400" dirty="0">
                <a:latin typeface="Eras Demi ITC" pitchFamily="34" charset="0"/>
              </a:rPr>
              <a:t>Feedback and support</a:t>
            </a:r>
          </a:p>
          <a:p>
            <a:pPr>
              <a:buNone/>
            </a:pPr>
            <a:endParaRPr lang="en-US" sz="1400" dirty="0">
              <a:latin typeface="Eras Demi ITC" pitchFamily="34" charset="0"/>
            </a:endParaRPr>
          </a:p>
        </p:txBody>
      </p:sp>
      <p:sp>
        <p:nvSpPr>
          <p:cNvPr id="4" name="Rectangle 3">
            <a:extLst>
              <a:ext uri="{FF2B5EF4-FFF2-40B4-BE49-F238E27FC236}">
                <a16:creationId xmlns:a16="http://schemas.microsoft.com/office/drawing/2014/main" id="{3627E916-E09F-14B5-0805-1BC72C62DEE6}"/>
              </a:ext>
            </a:extLst>
          </p:cNvPr>
          <p:cNvSpPr/>
          <p:nvPr/>
        </p:nvSpPr>
        <p:spPr>
          <a:xfrm>
            <a:off x="214282" y="2348880"/>
            <a:ext cx="3565630" cy="4234482"/>
          </a:xfrm>
          <a:prstGeom prst="rect">
            <a:avLst/>
          </a:prstGeom>
          <a:solidFill>
            <a:schemeClr val="accent2">
              <a:lumMod val="75000"/>
              <a:alpha val="1062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BF1DF21-C793-6F99-0903-D59E472814DE}"/>
              </a:ext>
            </a:extLst>
          </p:cNvPr>
          <p:cNvSpPr txBox="1"/>
          <p:nvPr/>
        </p:nvSpPr>
        <p:spPr>
          <a:xfrm>
            <a:off x="4018856" y="2492896"/>
            <a:ext cx="4429000" cy="3693319"/>
          </a:xfrm>
          <a:prstGeom prst="rect">
            <a:avLst/>
          </a:prstGeom>
          <a:noFill/>
        </p:spPr>
        <p:txBody>
          <a:bodyPr wrap="square" rtlCol="0">
            <a:spAutoFit/>
          </a:bodyPr>
          <a:lstStyle/>
          <a:p>
            <a:r>
              <a:rPr lang="en-US" dirty="0">
                <a:latin typeface="Copperplate" panose="02000504000000020004" pitchFamily="2" charset="77"/>
              </a:rPr>
              <a:t>We will create an app using C++ and Java Script where IDE will provide good platform.</a:t>
            </a:r>
          </a:p>
          <a:p>
            <a:endParaRPr lang="en-US" dirty="0">
              <a:latin typeface="Copperplate" panose="02000504000000020004" pitchFamily="2" charset="77"/>
            </a:endParaRPr>
          </a:p>
          <a:p>
            <a:r>
              <a:rPr lang="en-US">
                <a:latin typeface="Copperplate" panose="02000504000000020004" pitchFamily="2" charset="77"/>
              </a:rPr>
              <a:t>Canva </a:t>
            </a:r>
            <a:r>
              <a:rPr lang="en-US" dirty="0">
                <a:latin typeface="Copperplate" panose="02000504000000020004" pitchFamily="2" charset="77"/>
              </a:rPr>
              <a:t>is used to design user interface.</a:t>
            </a:r>
          </a:p>
          <a:p>
            <a:endParaRPr lang="en-US" dirty="0">
              <a:latin typeface="Copperplate" panose="02000504000000020004" pitchFamily="2" charset="77"/>
            </a:endParaRPr>
          </a:p>
          <a:p>
            <a:r>
              <a:rPr lang="en-US" dirty="0">
                <a:latin typeface="Copperplate" panose="02000504000000020004" pitchFamily="2" charset="77"/>
              </a:rPr>
              <a:t>Below provided is a prototype like UI interface of our app created by us.</a:t>
            </a:r>
          </a:p>
          <a:p>
            <a:r>
              <a:rPr lang="en-US" dirty="0">
                <a:latin typeface="Copperplate" panose="02000504000000020004" pitchFamily="2" charset="77"/>
              </a:rPr>
              <a:t>We will be aiming to make this app for IOS, Android , Windows and for Mac as well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aming-series-green-leather-logo-wallpaper-preview.jpg"/>
          <p:cNvPicPr>
            <a:picLocks noChangeAspect="1"/>
          </p:cNvPicPr>
          <p:nvPr/>
        </p:nvPicPr>
        <p:blipFill>
          <a:blip r:embed="rId2"/>
          <a:stretch>
            <a:fillRect/>
          </a:stretch>
        </p:blipFill>
        <p:spPr>
          <a:xfrm>
            <a:off x="0" y="0"/>
            <a:ext cx="9144000" cy="6858000"/>
          </a:xfrm>
          <a:prstGeom prst="rect">
            <a:avLst/>
          </a:prstGeom>
        </p:spPr>
      </p:pic>
      <p:sp>
        <p:nvSpPr>
          <p:cNvPr id="5" name="Rectangle 4"/>
          <p:cNvSpPr/>
          <p:nvPr/>
        </p:nvSpPr>
        <p:spPr>
          <a:xfrm>
            <a:off x="76200" y="76200"/>
            <a:ext cx="8991600" cy="6705600"/>
          </a:xfrm>
          <a:prstGeom prst="rect">
            <a:avLst/>
          </a:prstGeom>
          <a:solidFill>
            <a:schemeClr val="bg1">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Where gamers collide.png"/>
          <p:cNvPicPr>
            <a:picLocks noGrp="1" noChangeAspect="1"/>
          </p:cNvPicPr>
          <p:nvPr>
            <p:ph idx="1"/>
          </p:nvPr>
        </p:nvPicPr>
        <p:blipFill>
          <a:blip r:embed="rId3"/>
          <a:stretch>
            <a:fillRect/>
          </a:stretch>
        </p:blipFill>
        <p:spPr>
          <a:xfrm>
            <a:off x="1071538" y="214290"/>
            <a:ext cx="2873328" cy="6218605"/>
          </a:xfrm>
        </p:spPr>
      </p:pic>
      <p:pic>
        <p:nvPicPr>
          <p:cNvPr id="3" name="Picture 2">
            <a:extLst>
              <a:ext uri="{FF2B5EF4-FFF2-40B4-BE49-F238E27FC236}">
                <a16:creationId xmlns:a16="http://schemas.microsoft.com/office/drawing/2014/main" id="{F6233066-7F90-8C40-A1FD-C89A603369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61418" y="214290"/>
            <a:ext cx="3029655" cy="62186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i.jpg"/>
          <p:cNvPicPr>
            <a:picLocks noChangeAspect="1"/>
          </p:cNvPicPr>
          <p:nvPr/>
        </p:nvPicPr>
        <p:blipFill>
          <a:blip r:embed="rId2"/>
          <a:stretch>
            <a:fillRect/>
          </a:stretch>
        </p:blipFill>
        <p:spPr>
          <a:xfrm>
            <a:off x="0" y="0"/>
            <a:ext cx="9144000" cy="6858000"/>
          </a:xfrm>
          <a:prstGeom prst="rect">
            <a:avLst/>
          </a:prstGeom>
        </p:spPr>
      </p:pic>
      <p:sp>
        <p:nvSpPr>
          <p:cNvPr id="4" name="Rectangle 3"/>
          <p:cNvSpPr/>
          <p:nvPr/>
        </p:nvSpPr>
        <p:spPr>
          <a:xfrm>
            <a:off x="76200" y="76200"/>
            <a:ext cx="8991600" cy="6705600"/>
          </a:xfrm>
          <a:prstGeom prst="rect">
            <a:avLst/>
          </a:prstGeom>
          <a:solidFill>
            <a:schemeClr val="bg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533400"/>
            <a:ext cx="8229600" cy="884238"/>
          </a:xfrm>
        </p:spPr>
        <p:txBody>
          <a:bodyPr>
            <a:noAutofit/>
          </a:bodyPr>
          <a:lstStyle/>
          <a:p>
            <a:r>
              <a:rPr lang="en-US" sz="5400" dirty="0">
                <a:latin typeface="Eras Bold ITC" pitchFamily="34" charset="0"/>
              </a:rPr>
              <a:t>Usage of AI in Game Development </a:t>
            </a:r>
            <a:r>
              <a:rPr lang="en-US" sz="5400" dirty="0"/>
              <a:t>🤖</a:t>
            </a:r>
            <a:endParaRPr lang="en-US" sz="5400" dirty="0">
              <a:latin typeface="Eras Bold ITC" pitchFamily="34" charset="0"/>
            </a:endParaRPr>
          </a:p>
        </p:txBody>
      </p:sp>
      <p:sp>
        <p:nvSpPr>
          <p:cNvPr id="3" name="Content Placeholder 2"/>
          <p:cNvSpPr>
            <a:spLocks noGrp="1"/>
          </p:cNvSpPr>
          <p:nvPr>
            <p:ph idx="1"/>
          </p:nvPr>
        </p:nvSpPr>
        <p:spPr>
          <a:xfrm>
            <a:off x="1066800" y="2133601"/>
            <a:ext cx="7239000" cy="3962399"/>
          </a:xfrm>
        </p:spPr>
        <p:txBody>
          <a:bodyPr>
            <a:noAutofit/>
          </a:bodyPr>
          <a:lstStyle/>
          <a:p>
            <a:pPr>
              <a:buNone/>
            </a:pPr>
            <a:r>
              <a:rPr lang="en-US" sz="1600" b="1" dirty="0">
                <a:latin typeface="Copperplate" panose="02000504000000020004" pitchFamily="2" charset="77"/>
                <a:cs typeface="Arial" pitchFamily="34" charset="0"/>
              </a:rPr>
              <a:t>In today’s world , we can introduce AI in</a:t>
            </a:r>
          </a:p>
          <a:p>
            <a:pPr>
              <a:buNone/>
            </a:pPr>
            <a:r>
              <a:rPr lang="en-US" sz="1600" b="1" dirty="0">
                <a:latin typeface="Copperplate" panose="02000504000000020004" pitchFamily="2" charset="77"/>
                <a:cs typeface="Arial" pitchFamily="34" charset="0"/>
              </a:rPr>
              <a:t>games so that we can save our time for</a:t>
            </a:r>
          </a:p>
          <a:p>
            <a:pPr>
              <a:buNone/>
            </a:pPr>
            <a:r>
              <a:rPr lang="en-US" sz="1600" b="1" dirty="0">
                <a:latin typeface="Copperplate" panose="02000504000000020004" pitchFamily="2" charset="77"/>
                <a:cs typeface="Arial" pitchFamily="34" charset="0"/>
              </a:rPr>
              <a:t>tasks which can be easily performed by </a:t>
            </a:r>
          </a:p>
          <a:p>
            <a:pPr>
              <a:buNone/>
            </a:pPr>
            <a:r>
              <a:rPr lang="en-US" sz="1600" b="1" dirty="0">
                <a:latin typeface="Copperplate" panose="02000504000000020004" pitchFamily="2" charset="77"/>
                <a:cs typeface="Arial" pitchFamily="34" charset="0"/>
              </a:rPr>
              <a:t>Artificial Intelligence for us.</a:t>
            </a:r>
          </a:p>
          <a:p>
            <a:endParaRPr lang="en-US" sz="1600" b="1" dirty="0">
              <a:latin typeface="Copperplate" panose="02000504000000020004" pitchFamily="2" charset="77"/>
              <a:cs typeface="Arial" pitchFamily="34" charset="0"/>
            </a:endParaRPr>
          </a:p>
          <a:p>
            <a:pPr marL="0" indent="0">
              <a:buNone/>
            </a:pPr>
            <a:r>
              <a:rPr lang="en-US" sz="1600" b="1" dirty="0">
                <a:solidFill>
                  <a:schemeClr val="tx1"/>
                </a:solidFill>
                <a:latin typeface="Copperplate" panose="02000504000000020004" pitchFamily="2" charset="77"/>
                <a:cs typeface="Arial" pitchFamily="34" charset="0"/>
              </a:rPr>
              <a:t>We intend to create a prototype which would work as an interface between user and AI. When a user wants to build a palace/castle in Minecraft, it takes a lot of time for him to build it block by block. </a:t>
            </a:r>
          </a:p>
          <a:p>
            <a:pPr marL="0" indent="0">
              <a:buNone/>
            </a:pPr>
            <a:r>
              <a:rPr lang="en-US" sz="1600" b="1" dirty="0">
                <a:solidFill>
                  <a:schemeClr val="tx1"/>
                </a:solidFill>
                <a:latin typeface="Copperplate" panose="02000504000000020004" pitchFamily="2" charset="77"/>
                <a:cs typeface="Arial" pitchFamily="34" charset="0"/>
              </a:rPr>
              <a:t>Here, we will make a command system which would contain catalogue for plenty of structures which can be chosen by user from the list and the bot(AI) will build the exact building for the user. This will save time of user with the help of AI. </a:t>
            </a:r>
          </a:p>
          <a:p>
            <a:pPr marL="0" indent="0">
              <a:buNone/>
            </a:pPr>
            <a:endParaRPr lang="en-US" sz="1600" b="1" dirty="0">
              <a:latin typeface="Copperplate" panose="02000504000000020004" pitchFamily="2" charset="77"/>
              <a:cs typeface="Arial" pitchFamily="34" charset="0"/>
            </a:endParaRPr>
          </a:p>
          <a:p>
            <a:pPr marL="0" indent="0">
              <a:buNone/>
            </a:pPr>
            <a:r>
              <a:rPr lang="en-US" sz="1600" b="1" dirty="0">
                <a:latin typeface="Copperplate" panose="02000504000000020004" pitchFamily="2" charset="77"/>
                <a:cs typeface="Arial" pitchFamily="34" charset="0"/>
              </a:rPr>
              <a:t>A software which would connect the user and application.</a:t>
            </a:r>
          </a:p>
          <a:p>
            <a:endParaRPr lang="en-US" sz="1600" dirty="0">
              <a:latin typeface="Copperplate" panose="02000504000000020004" pitchFamily="2" charset="77"/>
              <a:cs typeface="Arial" pitchFamily="34" charset="0"/>
            </a:endParaRPr>
          </a:p>
        </p:txBody>
      </p:sp>
      <p:sp>
        <p:nvSpPr>
          <p:cNvPr id="6" name="Right Arrow 5"/>
          <p:cNvSpPr/>
          <p:nvPr/>
        </p:nvSpPr>
        <p:spPr>
          <a:xfrm>
            <a:off x="285720" y="3714752"/>
            <a:ext cx="571504" cy="14287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descr="360_F_476972142_uRS5wPTyt0ydlExUPxG5F3MftFVNrRXQ.jpg"/>
          <p:cNvPicPr>
            <a:picLocks noChangeAspect="1"/>
          </p:cNvPicPr>
          <p:nvPr/>
        </p:nvPicPr>
        <p:blipFill>
          <a:blip r:embed="rId2"/>
          <a:stretch>
            <a:fillRect/>
          </a:stretch>
        </p:blipFill>
        <p:spPr>
          <a:xfrm>
            <a:off x="1" y="-1"/>
            <a:ext cx="9143999" cy="6858001"/>
          </a:xfrm>
          <a:prstGeom prst="rect">
            <a:avLst/>
          </a:prstGeom>
        </p:spPr>
      </p:pic>
      <p:sp>
        <p:nvSpPr>
          <p:cNvPr id="34" name="Rectangle 33"/>
          <p:cNvSpPr/>
          <p:nvPr/>
        </p:nvSpPr>
        <p:spPr>
          <a:xfrm>
            <a:off x="124691" y="145473"/>
            <a:ext cx="8923193" cy="6577446"/>
          </a:xfrm>
          <a:prstGeom prst="rect">
            <a:avLst/>
          </a:prstGeom>
          <a:solidFill>
            <a:schemeClr val="bg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6F9C481E-3385-4D44-FD61-282159D223D8}"/>
              </a:ext>
            </a:extLst>
          </p:cNvPr>
          <p:cNvSpPr/>
          <p:nvPr/>
        </p:nvSpPr>
        <p:spPr>
          <a:xfrm>
            <a:off x="3143240" y="571480"/>
            <a:ext cx="2214578" cy="845732"/>
          </a:xfrm>
          <a:prstGeom prst="roundRect">
            <a:avLst/>
          </a:prstGeom>
          <a:solidFill>
            <a:schemeClr val="tx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1600" dirty="0">
                <a:solidFill>
                  <a:schemeClr val="bg1"/>
                </a:solidFill>
                <a:latin typeface="Engravers MT" pitchFamily="18" charset="0"/>
              </a:rPr>
              <a:t>STRUCTURES</a:t>
            </a:r>
          </a:p>
        </p:txBody>
      </p:sp>
      <p:sp>
        <p:nvSpPr>
          <p:cNvPr id="5" name="Rectangle 4">
            <a:extLst>
              <a:ext uri="{FF2B5EF4-FFF2-40B4-BE49-F238E27FC236}">
                <a16:creationId xmlns:a16="http://schemas.microsoft.com/office/drawing/2014/main" id="{F01DB0B7-3C5A-4123-A923-9B0BB0D81BB6}"/>
              </a:ext>
            </a:extLst>
          </p:cNvPr>
          <p:cNvSpPr/>
          <p:nvPr/>
        </p:nvSpPr>
        <p:spPr>
          <a:xfrm>
            <a:off x="228849" y="2018805"/>
            <a:ext cx="1380506" cy="605642"/>
          </a:xfrm>
          <a:prstGeom prst="rect">
            <a:avLst/>
          </a:prstGeom>
          <a:solidFill>
            <a:srgbClr val="7030A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Engravers MT" panose="02090707080505020304" pitchFamily="18" charset="77"/>
              </a:rPr>
              <a:t>HOUSE</a:t>
            </a:r>
          </a:p>
        </p:txBody>
      </p:sp>
      <p:sp>
        <p:nvSpPr>
          <p:cNvPr id="8" name="Rectangle 7">
            <a:extLst>
              <a:ext uri="{FF2B5EF4-FFF2-40B4-BE49-F238E27FC236}">
                <a16:creationId xmlns:a16="http://schemas.microsoft.com/office/drawing/2014/main" id="{FE632496-F466-4947-DCA2-4D0995759E07}"/>
              </a:ext>
            </a:extLst>
          </p:cNvPr>
          <p:cNvSpPr/>
          <p:nvPr/>
        </p:nvSpPr>
        <p:spPr>
          <a:xfrm>
            <a:off x="1911558" y="2018805"/>
            <a:ext cx="1380506" cy="605642"/>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Engravers MT" panose="02090707080505020304" pitchFamily="18" charset="77"/>
              </a:rPr>
              <a:t>FARM</a:t>
            </a:r>
          </a:p>
        </p:txBody>
      </p:sp>
      <p:sp>
        <p:nvSpPr>
          <p:cNvPr id="10" name="Rectangle 9">
            <a:extLst>
              <a:ext uri="{FF2B5EF4-FFF2-40B4-BE49-F238E27FC236}">
                <a16:creationId xmlns:a16="http://schemas.microsoft.com/office/drawing/2014/main" id="{10161A0C-9FD3-62EC-4BDF-E465BD15F73A}"/>
              </a:ext>
            </a:extLst>
          </p:cNvPr>
          <p:cNvSpPr/>
          <p:nvPr/>
        </p:nvSpPr>
        <p:spPr>
          <a:xfrm>
            <a:off x="6944100" y="2018805"/>
            <a:ext cx="1380506" cy="605642"/>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Engravers MT" panose="02090707080505020304" pitchFamily="18" charset="77"/>
              </a:rPr>
              <a:t>HUT</a:t>
            </a:r>
          </a:p>
        </p:txBody>
      </p:sp>
      <p:sp>
        <p:nvSpPr>
          <p:cNvPr id="11" name="Rectangle 10">
            <a:extLst>
              <a:ext uri="{FF2B5EF4-FFF2-40B4-BE49-F238E27FC236}">
                <a16:creationId xmlns:a16="http://schemas.microsoft.com/office/drawing/2014/main" id="{BA0518B4-C3BA-531B-630F-BABB07795E39}"/>
              </a:ext>
            </a:extLst>
          </p:cNvPr>
          <p:cNvSpPr/>
          <p:nvPr/>
        </p:nvSpPr>
        <p:spPr>
          <a:xfrm>
            <a:off x="5276977" y="2018805"/>
            <a:ext cx="1380506" cy="605642"/>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Engravers MT" panose="02090707080505020304" pitchFamily="18" charset="77"/>
              </a:rPr>
              <a:t>CASTLE</a:t>
            </a:r>
          </a:p>
        </p:txBody>
      </p:sp>
      <p:sp>
        <p:nvSpPr>
          <p:cNvPr id="12" name="Rectangle 11">
            <a:extLst>
              <a:ext uri="{FF2B5EF4-FFF2-40B4-BE49-F238E27FC236}">
                <a16:creationId xmlns:a16="http://schemas.microsoft.com/office/drawing/2014/main" id="{17738F58-2920-A3F9-5B7F-CF89A9B97C08}"/>
              </a:ext>
            </a:extLst>
          </p:cNvPr>
          <p:cNvSpPr/>
          <p:nvPr/>
        </p:nvSpPr>
        <p:spPr>
          <a:xfrm>
            <a:off x="3594268" y="2018805"/>
            <a:ext cx="1380506" cy="605642"/>
          </a:xfrm>
          <a:prstGeom prst="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Engravers MT" panose="02090707080505020304" pitchFamily="18" charset="77"/>
              </a:rPr>
              <a:t>TEMPLE</a:t>
            </a:r>
          </a:p>
        </p:txBody>
      </p:sp>
      <p:sp>
        <p:nvSpPr>
          <p:cNvPr id="20" name="Down Arrow 19">
            <a:extLst>
              <a:ext uri="{FF2B5EF4-FFF2-40B4-BE49-F238E27FC236}">
                <a16:creationId xmlns:a16="http://schemas.microsoft.com/office/drawing/2014/main" id="{7C520F97-381A-F0B1-4056-D97C39C4B6D1}"/>
              </a:ext>
            </a:extLst>
          </p:cNvPr>
          <p:cNvSpPr/>
          <p:nvPr/>
        </p:nvSpPr>
        <p:spPr>
          <a:xfrm>
            <a:off x="821531" y="1599408"/>
            <a:ext cx="115292" cy="284117"/>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sz="1400" dirty="0"/>
          </a:p>
        </p:txBody>
      </p:sp>
      <p:sp>
        <p:nvSpPr>
          <p:cNvPr id="22" name="Bent Up Arrow 21">
            <a:extLst>
              <a:ext uri="{FF2B5EF4-FFF2-40B4-BE49-F238E27FC236}">
                <a16:creationId xmlns:a16="http://schemas.microsoft.com/office/drawing/2014/main" id="{2A5A5A20-137D-38D8-5190-4F34E80587B2}"/>
              </a:ext>
            </a:extLst>
          </p:cNvPr>
          <p:cNvSpPr/>
          <p:nvPr/>
        </p:nvSpPr>
        <p:spPr>
          <a:xfrm>
            <a:off x="857224" y="1285860"/>
            <a:ext cx="3498996" cy="380901"/>
          </a:xfrm>
          <a:prstGeom prst="bentUpArrow">
            <a:avLst/>
          </a:prstGeom>
          <a:solidFill>
            <a:schemeClr val="tx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sz="1400">
              <a:ln>
                <a:solidFill>
                  <a:sysClr val="windowText" lastClr="000000"/>
                </a:solidFill>
              </a:ln>
            </a:endParaRPr>
          </a:p>
        </p:txBody>
      </p:sp>
      <p:sp>
        <p:nvSpPr>
          <p:cNvPr id="24" name="Down Arrow 23">
            <a:extLst>
              <a:ext uri="{FF2B5EF4-FFF2-40B4-BE49-F238E27FC236}">
                <a16:creationId xmlns:a16="http://schemas.microsoft.com/office/drawing/2014/main" id="{4845B2A1-7C14-A3F3-7708-E0D857DD5595}"/>
              </a:ext>
            </a:extLst>
          </p:cNvPr>
          <p:cNvSpPr/>
          <p:nvPr/>
        </p:nvSpPr>
        <p:spPr>
          <a:xfrm>
            <a:off x="2535355" y="1637905"/>
            <a:ext cx="115292" cy="284117"/>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sz="1400" dirty="0"/>
          </a:p>
        </p:txBody>
      </p:sp>
      <p:sp>
        <p:nvSpPr>
          <p:cNvPr id="26" name="Bent Up Arrow 25">
            <a:extLst>
              <a:ext uri="{FF2B5EF4-FFF2-40B4-BE49-F238E27FC236}">
                <a16:creationId xmlns:a16="http://schemas.microsoft.com/office/drawing/2014/main" id="{06686E38-9FD6-A30E-D46B-AFD3089A6E46}"/>
              </a:ext>
            </a:extLst>
          </p:cNvPr>
          <p:cNvSpPr/>
          <p:nvPr/>
        </p:nvSpPr>
        <p:spPr>
          <a:xfrm rot="10800000">
            <a:off x="4143372" y="1571612"/>
            <a:ext cx="3432161" cy="350408"/>
          </a:xfrm>
          <a:prstGeom prst="bentUp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27" name="Down Arrow 26">
            <a:extLst>
              <a:ext uri="{FF2B5EF4-FFF2-40B4-BE49-F238E27FC236}">
                <a16:creationId xmlns:a16="http://schemas.microsoft.com/office/drawing/2014/main" id="{FC2DFF86-B7BD-A963-C308-28DE74D6E689}"/>
              </a:ext>
            </a:extLst>
          </p:cNvPr>
          <p:cNvSpPr/>
          <p:nvPr/>
        </p:nvSpPr>
        <p:spPr>
          <a:xfrm>
            <a:off x="5909584" y="1591738"/>
            <a:ext cx="115292" cy="284117"/>
          </a:xfrm>
          <a:prstGeom prst="downArrow">
            <a:avLst/>
          </a:prstGeom>
          <a:solidFill>
            <a:schemeClr val="tx1"/>
          </a:solidFill>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sz="1400" dirty="0"/>
          </a:p>
        </p:txBody>
      </p:sp>
      <p:sp>
        <p:nvSpPr>
          <p:cNvPr id="28" name="Down Arrow 27">
            <a:extLst>
              <a:ext uri="{FF2B5EF4-FFF2-40B4-BE49-F238E27FC236}">
                <a16:creationId xmlns:a16="http://schemas.microsoft.com/office/drawing/2014/main" id="{4CF00852-ED59-4327-DADE-67B24F4A537E}"/>
              </a:ext>
            </a:extLst>
          </p:cNvPr>
          <p:cNvSpPr/>
          <p:nvPr/>
        </p:nvSpPr>
        <p:spPr>
          <a:xfrm>
            <a:off x="7481581" y="1576992"/>
            <a:ext cx="115292" cy="284117"/>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sz="1400" dirty="0"/>
          </a:p>
        </p:txBody>
      </p:sp>
      <p:sp>
        <p:nvSpPr>
          <p:cNvPr id="30" name="TextBox 29">
            <a:extLst>
              <a:ext uri="{FF2B5EF4-FFF2-40B4-BE49-F238E27FC236}">
                <a16:creationId xmlns:a16="http://schemas.microsoft.com/office/drawing/2014/main" id="{DBBA7280-7FA9-79F9-8114-938991AE65EA}"/>
              </a:ext>
            </a:extLst>
          </p:cNvPr>
          <p:cNvSpPr txBox="1"/>
          <p:nvPr/>
        </p:nvSpPr>
        <p:spPr>
          <a:xfrm>
            <a:off x="508096" y="1691189"/>
            <a:ext cx="269915" cy="307777"/>
          </a:xfrm>
          <a:prstGeom prst="rect">
            <a:avLst/>
          </a:prstGeom>
          <a:noFill/>
        </p:spPr>
        <p:txBody>
          <a:bodyPr wrap="square" rtlCol="0">
            <a:spAutoFit/>
          </a:bodyPr>
          <a:lstStyle/>
          <a:p>
            <a:r>
              <a:rPr lang="en-US" sz="1400" dirty="0"/>
              <a:t>a</a:t>
            </a:r>
          </a:p>
        </p:txBody>
      </p:sp>
      <p:sp>
        <p:nvSpPr>
          <p:cNvPr id="35" name="TextBox 34">
            <a:extLst>
              <a:ext uri="{FF2B5EF4-FFF2-40B4-BE49-F238E27FC236}">
                <a16:creationId xmlns:a16="http://schemas.microsoft.com/office/drawing/2014/main" id="{5AED96F7-5373-E3CC-6EA9-CB4FE8F620F9}"/>
              </a:ext>
            </a:extLst>
          </p:cNvPr>
          <p:cNvSpPr txBox="1"/>
          <p:nvPr/>
        </p:nvSpPr>
        <p:spPr>
          <a:xfrm>
            <a:off x="2260383" y="1717419"/>
            <a:ext cx="269915" cy="307777"/>
          </a:xfrm>
          <a:prstGeom prst="rect">
            <a:avLst/>
          </a:prstGeom>
          <a:noFill/>
        </p:spPr>
        <p:txBody>
          <a:bodyPr wrap="square" rtlCol="0">
            <a:spAutoFit/>
          </a:bodyPr>
          <a:lstStyle/>
          <a:p>
            <a:r>
              <a:rPr lang="en-US" sz="1400" dirty="0"/>
              <a:t>b</a:t>
            </a:r>
          </a:p>
        </p:txBody>
      </p:sp>
      <p:sp>
        <p:nvSpPr>
          <p:cNvPr id="36" name="TextBox 35">
            <a:extLst>
              <a:ext uri="{FF2B5EF4-FFF2-40B4-BE49-F238E27FC236}">
                <a16:creationId xmlns:a16="http://schemas.microsoft.com/office/drawing/2014/main" id="{A2E4ED55-A851-29C3-A434-6D9B8A041F14}"/>
              </a:ext>
            </a:extLst>
          </p:cNvPr>
          <p:cNvSpPr txBox="1"/>
          <p:nvPr/>
        </p:nvSpPr>
        <p:spPr>
          <a:xfrm>
            <a:off x="3791355" y="1691189"/>
            <a:ext cx="269915" cy="307777"/>
          </a:xfrm>
          <a:prstGeom prst="rect">
            <a:avLst/>
          </a:prstGeom>
          <a:noFill/>
        </p:spPr>
        <p:txBody>
          <a:bodyPr wrap="square" rtlCol="0">
            <a:spAutoFit/>
          </a:bodyPr>
          <a:lstStyle/>
          <a:p>
            <a:r>
              <a:rPr lang="en-US" sz="1400" dirty="0"/>
              <a:t>c</a:t>
            </a:r>
          </a:p>
        </p:txBody>
      </p:sp>
      <p:sp>
        <p:nvSpPr>
          <p:cNvPr id="37" name="TextBox 36">
            <a:extLst>
              <a:ext uri="{FF2B5EF4-FFF2-40B4-BE49-F238E27FC236}">
                <a16:creationId xmlns:a16="http://schemas.microsoft.com/office/drawing/2014/main" id="{07B99E0F-F0F5-6DA8-DC75-F40651153EA2}"/>
              </a:ext>
            </a:extLst>
          </p:cNvPr>
          <p:cNvSpPr txBox="1"/>
          <p:nvPr/>
        </p:nvSpPr>
        <p:spPr>
          <a:xfrm>
            <a:off x="5546028" y="1712819"/>
            <a:ext cx="269915" cy="307777"/>
          </a:xfrm>
          <a:prstGeom prst="rect">
            <a:avLst/>
          </a:prstGeom>
          <a:noFill/>
        </p:spPr>
        <p:txBody>
          <a:bodyPr wrap="square" rtlCol="0">
            <a:spAutoFit/>
          </a:bodyPr>
          <a:lstStyle/>
          <a:p>
            <a:r>
              <a:rPr lang="en-US" sz="1400" dirty="0"/>
              <a:t>d</a:t>
            </a:r>
          </a:p>
        </p:txBody>
      </p:sp>
      <p:sp>
        <p:nvSpPr>
          <p:cNvPr id="38" name="TextBox 37">
            <a:extLst>
              <a:ext uri="{FF2B5EF4-FFF2-40B4-BE49-F238E27FC236}">
                <a16:creationId xmlns:a16="http://schemas.microsoft.com/office/drawing/2014/main" id="{7A135CC9-F798-9B16-0377-BFCB328F1A86}"/>
              </a:ext>
            </a:extLst>
          </p:cNvPr>
          <p:cNvSpPr txBox="1"/>
          <p:nvPr/>
        </p:nvSpPr>
        <p:spPr>
          <a:xfrm>
            <a:off x="7228738" y="1670213"/>
            <a:ext cx="269915" cy="307777"/>
          </a:xfrm>
          <a:prstGeom prst="rect">
            <a:avLst/>
          </a:prstGeom>
          <a:noFill/>
        </p:spPr>
        <p:txBody>
          <a:bodyPr wrap="square" rtlCol="0">
            <a:spAutoFit/>
          </a:bodyPr>
          <a:lstStyle/>
          <a:p>
            <a:r>
              <a:rPr lang="en-US" sz="1400" dirty="0"/>
              <a:t>e</a:t>
            </a:r>
          </a:p>
        </p:txBody>
      </p:sp>
      <p:pic>
        <p:nvPicPr>
          <p:cNvPr id="19" name="Picture 18" descr="Untitled design (1).png"/>
          <p:cNvPicPr>
            <a:picLocks noChangeAspect="1"/>
          </p:cNvPicPr>
          <p:nvPr/>
        </p:nvPicPr>
        <p:blipFill>
          <a:blip r:embed="rId3" cstate="print"/>
          <a:stretch>
            <a:fillRect/>
          </a:stretch>
        </p:blipFill>
        <p:spPr>
          <a:xfrm>
            <a:off x="208246" y="3642170"/>
            <a:ext cx="1365977" cy="2810585"/>
          </a:xfrm>
          <a:prstGeom prst="rect">
            <a:avLst/>
          </a:prstGeom>
        </p:spPr>
      </p:pic>
      <p:sp>
        <p:nvSpPr>
          <p:cNvPr id="21" name="TextBox 20"/>
          <p:cNvSpPr txBox="1"/>
          <p:nvPr/>
        </p:nvSpPr>
        <p:spPr>
          <a:xfrm>
            <a:off x="142844" y="2643182"/>
            <a:ext cx="1527464" cy="954107"/>
          </a:xfrm>
          <a:prstGeom prst="rect">
            <a:avLst/>
          </a:prstGeom>
          <a:noFill/>
        </p:spPr>
        <p:txBody>
          <a:bodyPr wrap="square" rtlCol="0">
            <a:spAutoFit/>
          </a:bodyPr>
          <a:lstStyle/>
          <a:p>
            <a:r>
              <a:rPr lang="en-US" sz="1400" dirty="0">
                <a:latin typeface="Arial Rounded MT Bold" pitchFamily="34" charset="0"/>
              </a:rPr>
              <a:t>EG: {</a:t>
            </a:r>
          </a:p>
          <a:p>
            <a:r>
              <a:rPr lang="en-US" sz="1400" dirty="0">
                <a:latin typeface="Arial Rounded MT Bold" pitchFamily="34" charset="0"/>
              </a:rPr>
              <a:t>Input-[1,40] ranging all houses }</a:t>
            </a:r>
          </a:p>
        </p:txBody>
      </p:sp>
      <p:pic>
        <p:nvPicPr>
          <p:cNvPr id="23" name="Picture 22" descr="Untitled design (2).png"/>
          <p:cNvPicPr>
            <a:picLocks noChangeAspect="1"/>
          </p:cNvPicPr>
          <p:nvPr/>
        </p:nvPicPr>
        <p:blipFill>
          <a:blip r:embed="rId4" cstate="print"/>
          <a:stretch>
            <a:fillRect/>
          </a:stretch>
        </p:blipFill>
        <p:spPr>
          <a:xfrm>
            <a:off x="6920757" y="2841835"/>
            <a:ext cx="1799814" cy="3600529"/>
          </a:xfrm>
          <a:prstGeom prst="rect">
            <a:avLst/>
          </a:prstGeom>
        </p:spPr>
      </p:pic>
      <p:sp>
        <p:nvSpPr>
          <p:cNvPr id="25" name="TextBox 24"/>
          <p:cNvSpPr txBox="1"/>
          <p:nvPr/>
        </p:nvSpPr>
        <p:spPr>
          <a:xfrm>
            <a:off x="148070" y="145474"/>
            <a:ext cx="2984789" cy="1323439"/>
          </a:xfrm>
          <a:prstGeom prst="rect">
            <a:avLst/>
          </a:prstGeom>
          <a:noFill/>
        </p:spPr>
        <p:txBody>
          <a:bodyPr wrap="square" rtlCol="0">
            <a:spAutoFit/>
          </a:bodyPr>
          <a:lstStyle/>
          <a:p>
            <a:r>
              <a:rPr lang="en-US" sz="1600" dirty="0">
                <a:latin typeface="Arial Rounded MT Bold" pitchFamily="34" charset="0"/>
              </a:rPr>
              <a:t>Input for selecting types of structures:</a:t>
            </a:r>
          </a:p>
          <a:p>
            <a:r>
              <a:rPr lang="en-US" sz="1600" dirty="0" err="1">
                <a:latin typeface="Arial Rounded MT Bold" pitchFamily="34" charset="0"/>
              </a:rPr>
              <a:t>Eg</a:t>
            </a:r>
            <a:r>
              <a:rPr lang="en-US" sz="1600" dirty="0">
                <a:latin typeface="Arial Rounded MT Bold" pitchFamily="34" charset="0"/>
              </a:rPr>
              <a:t>:  Range(</a:t>
            </a:r>
            <a:r>
              <a:rPr lang="en-US" sz="1600" dirty="0" err="1">
                <a:latin typeface="Arial Rounded MT Bold" pitchFamily="34" charset="0"/>
              </a:rPr>
              <a:t>a,e</a:t>
            </a:r>
            <a:r>
              <a:rPr lang="en-US" sz="1600" dirty="0">
                <a:latin typeface="Arial Rounded MT Bold" pitchFamily="34" charset="0"/>
              </a:rPr>
              <a:t>)</a:t>
            </a:r>
          </a:p>
          <a:p>
            <a:r>
              <a:rPr lang="en-US" sz="1600" dirty="0">
                <a:latin typeface="Arial Rounded MT Bold" pitchFamily="34" charset="0"/>
              </a:rPr>
              <a:t>User can select the structure</a:t>
            </a:r>
          </a:p>
        </p:txBody>
      </p:sp>
      <p:sp>
        <p:nvSpPr>
          <p:cNvPr id="29" name="Rectangle 28"/>
          <p:cNvSpPr/>
          <p:nvPr/>
        </p:nvSpPr>
        <p:spPr>
          <a:xfrm>
            <a:off x="214282" y="214291"/>
            <a:ext cx="2786082" cy="1214446"/>
          </a:xfrm>
          <a:prstGeom prst="rect">
            <a:avLst/>
          </a:prstGeom>
          <a:solidFill>
            <a:schemeClr val="accent4">
              <a:alpha val="3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Untitled design (3).png"/>
          <p:cNvPicPr>
            <a:picLocks noChangeAspect="1"/>
          </p:cNvPicPr>
          <p:nvPr/>
        </p:nvPicPr>
        <p:blipFill>
          <a:blip r:embed="rId5" cstate="print"/>
          <a:stretch>
            <a:fillRect/>
          </a:stretch>
        </p:blipFill>
        <p:spPr>
          <a:xfrm>
            <a:off x="5252604" y="2847110"/>
            <a:ext cx="1594576" cy="3605645"/>
          </a:xfrm>
          <a:prstGeom prst="rect">
            <a:avLst/>
          </a:prstGeom>
        </p:spPr>
      </p:pic>
      <p:pic>
        <p:nvPicPr>
          <p:cNvPr id="32" name="Picture 31" descr="Untitled design (4).png"/>
          <p:cNvPicPr>
            <a:picLocks noChangeAspect="1"/>
          </p:cNvPicPr>
          <p:nvPr/>
        </p:nvPicPr>
        <p:blipFill>
          <a:blip r:embed="rId6" cstate="print"/>
          <a:stretch>
            <a:fillRect/>
          </a:stretch>
        </p:blipFill>
        <p:spPr>
          <a:xfrm>
            <a:off x="3460173" y="2867889"/>
            <a:ext cx="1672858" cy="3574474"/>
          </a:xfrm>
          <a:prstGeom prst="rect">
            <a:avLst/>
          </a:prstGeom>
        </p:spPr>
      </p:pic>
      <p:pic>
        <p:nvPicPr>
          <p:cNvPr id="39" name="Picture 38" descr="Untitled design (5).png"/>
          <p:cNvPicPr>
            <a:picLocks noChangeAspect="1"/>
          </p:cNvPicPr>
          <p:nvPr/>
        </p:nvPicPr>
        <p:blipFill>
          <a:blip r:embed="rId7" cstate="print"/>
          <a:stretch>
            <a:fillRect/>
          </a:stretch>
        </p:blipFill>
        <p:spPr>
          <a:xfrm>
            <a:off x="1704538" y="2857497"/>
            <a:ext cx="1688100" cy="3584868"/>
          </a:xfrm>
          <a:prstGeom prst="rect">
            <a:avLst/>
          </a:prstGeom>
        </p:spPr>
      </p:pic>
      <p:sp>
        <p:nvSpPr>
          <p:cNvPr id="40" name="Oval 39"/>
          <p:cNvSpPr/>
          <p:nvPr/>
        </p:nvSpPr>
        <p:spPr>
          <a:xfrm>
            <a:off x="6500826" y="285728"/>
            <a:ext cx="1928826" cy="78581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CATALOGUE</a:t>
            </a:r>
          </a:p>
        </p:txBody>
      </p:sp>
    </p:spTree>
    <p:extLst>
      <p:ext uri="{BB962C8B-B14F-4D97-AF65-F5344CB8AC3E}">
        <p14:creationId xmlns:p14="http://schemas.microsoft.com/office/powerpoint/2010/main" val="837120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kb.jpg"/>
          <p:cNvPicPr>
            <a:picLocks noChangeAspect="1"/>
          </p:cNvPicPr>
          <p:nvPr/>
        </p:nvPicPr>
        <p:blipFill>
          <a:blip r:embed="rId2"/>
          <a:stretch>
            <a:fillRect/>
          </a:stretch>
        </p:blipFill>
        <p:spPr>
          <a:xfrm>
            <a:off x="0" y="0"/>
            <a:ext cx="9144000" cy="6858000"/>
          </a:xfrm>
          <a:prstGeom prst="rect">
            <a:avLst/>
          </a:prstGeom>
        </p:spPr>
      </p:pic>
      <p:sp>
        <p:nvSpPr>
          <p:cNvPr id="5" name="Rectangle 4"/>
          <p:cNvSpPr/>
          <p:nvPr/>
        </p:nvSpPr>
        <p:spPr>
          <a:xfrm>
            <a:off x="76200" y="76200"/>
            <a:ext cx="8991600" cy="6705600"/>
          </a:xfrm>
          <a:prstGeom prst="rect">
            <a:avLst/>
          </a:prstGeom>
          <a:solidFill>
            <a:schemeClr val="bg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fontScale="90000"/>
          </a:bodyPr>
          <a:lstStyle/>
          <a:p>
            <a:r>
              <a:rPr lang="en-US" dirty="0">
                <a:latin typeface="Eras Bold ITC" pitchFamily="34" charset="0"/>
              </a:rPr>
              <a:t>USE OF MACRO FOR BETTER USER EXPIRIENCE…</a:t>
            </a:r>
            <a:endParaRPr lang="en-US" dirty="0"/>
          </a:p>
        </p:txBody>
      </p:sp>
      <p:sp>
        <p:nvSpPr>
          <p:cNvPr id="3" name="Content Placeholder 2"/>
          <p:cNvSpPr>
            <a:spLocks noGrp="1"/>
          </p:cNvSpPr>
          <p:nvPr>
            <p:ph idx="1"/>
          </p:nvPr>
        </p:nvSpPr>
        <p:spPr/>
        <p:txBody>
          <a:bodyPr>
            <a:noAutofit/>
          </a:bodyPr>
          <a:lstStyle/>
          <a:p>
            <a:endParaRPr lang="en-US" sz="1400" b="1" dirty="0">
              <a:latin typeface="Copperplate" panose="02000504000000020004" pitchFamily="2" charset="77"/>
              <a:cs typeface="Arial" panose="020B0604020202020204" pitchFamily="34" charset="0"/>
            </a:endParaRPr>
          </a:p>
          <a:p>
            <a:pPr>
              <a:buNone/>
            </a:pPr>
            <a:r>
              <a:rPr lang="en-IN" sz="1400" b="1" i="0" dirty="0">
                <a:effectLst/>
                <a:latin typeface="Copperplate" panose="02000504000000020004" pitchFamily="2" charset="77"/>
                <a:cs typeface="Arial" panose="020B0604020202020204" pitchFamily="34" charset="0"/>
              </a:rPr>
              <a:t>Macros are typically snippets of code that can be expanded into larger code blocks </a:t>
            </a:r>
          </a:p>
          <a:p>
            <a:pPr>
              <a:buNone/>
            </a:pPr>
            <a:r>
              <a:rPr lang="en-IN" sz="1400" b="1" i="0" dirty="0">
                <a:effectLst/>
                <a:latin typeface="Copperplate" panose="02000504000000020004" pitchFamily="2" charset="77"/>
                <a:cs typeface="Arial" panose="020B0604020202020204" pitchFamily="34" charset="0"/>
              </a:rPr>
              <a:t>or perform specific actions with a single command</a:t>
            </a:r>
            <a:r>
              <a:rPr lang="en-IN" sz="1400" b="1" dirty="0">
                <a:latin typeface="Copperplate" panose="02000504000000020004" pitchFamily="2" charset="77"/>
                <a:cs typeface="Arial" panose="020B0604020202020204" pitchFamily="34" charset="0"/>
              </a:rPr>
              <a:t> which in further saves time of </a:t>
            </a:r>
          </a:p>
          <a:p>
            <a:pPr>
              <a:buNone/>
            </a:pPr>
            <a:r>
              <a:rPr lang="en-IN" sz="1400" b="1" dirty="0">
                <a:latin typeface="Copperplate" panose="02000504000000020004" pitchFamily="2" charset="77"/>
                <a:cs typeface="Arial" panose="020B0604020202020204" pitchFamily="34" charset="0"/>
              </a:rPr>
              <a:t>Developer.</a:t>
            </a:r>
          </a:p>
          <a:p>
            <a:endParaRPr lang="en-IN" sz="1400" b="1" dirty="0">
              <a:latin typeface="Copperplate" panose="02000504000000020004" pitchFamily="2" charset="77"/>
              <a:cs typeface="Arial" panose="020B0604020202020204" pitchFamily="34" charset="0"/>
            </a:endParaRPr>
          </a:p>
          <a:p>
            <a:pPr>
              <a:buNone/>
            </a:pPr>
            <a:r>
              <a:rPr lang="en-IN" sz="1400" b="1" dirty="0">
                <a:latin typeface="Copperplate" panose="02000504000000020004" pitchFamily="2" charset="77"/>
                <a:cs typeface="Arial" panose="020B0604020202020204" pitchFamily="34" charset="0"/>
              </a:rPr>
              <a:t>We intend  to make a web application with which developers and gamers both can be </a:t>
            </a:r>
          </a:p>
          <a:p>
            <a:pPr>
              <a:buNone/>
            </a:pPr>
            <a:r>
              <a:rPr lang="en-IN" sz="1400" b="1" dirty="0">
                <a:latin typeface="Copperplate" panose="02000504000000020004" pitchFamily="2" charset="77"/>
                <a:cs typeface="Arial" panose="020B0604020202020204" pitchFamily="34" charset="0"/>
              </a:rPr>
              <a:t>benefitted.</a:t>
            </a:r>
          </a:p>
          <a:p>
            <a:pPr>
              <a:buNone/>
            </a:pPr>
            <a:endParaRPr lang="en-IN" sz="1400" b="1" dirty="0">
              <a:latin typeface="Copperplate" panose="02000504000000020004" pitchFamily="2" charset="77"/>
              <a:cs typeface="Arial" panose="020B0604020202020204" pitchFamily="34" charset="0"/>
            </a:endParaRPr>
          </a:p>
          <a:p>
            <a:pPr>
              <a:buNone/>
            </a:pPr>
            <a:r>
              <a:rPr lang="en-IN" sz="1400" b="1" dirty="0">
                <a:latin typeface="Copperplate" panose="02000504000000020004" pitchFamily="2" charset="77"/>
                <a:cs typeface="Arial" panose="020B0604020202020204" pitchFamily="34" charset="0"/>
              </a:rPr>
              <a:t>We are creating a macro software with which game developers(while using blender)</a:t>
            </a:r>
          </a:p>
          <a:p>
            <a:pPr>
              <a:buNone/>
            </a:pPr>
            <a:r>
              <a:rPr lang="en-IN" sz="1400" b="1" dirty="0">
                <a:latin typeface="Copperplate" panose="02000504000000020004" pitchFamily="2" charset="77"/>
                <a:cs typeface="Arial" panose="020B0604020202020204" pitchFamily="34" charset="0"/>
              </a:rPr>
              <a:t>can use macro to execute repetitive actions numerous no of times by assigning a </a:t>
            </a:r>
          </a:p>
          <a:p>
            <a:pPr>
              <a:buNone/>
            </a:pPr>
            <a:r>
              <a:rPr lang="en-IN" sz="1400" b="1" dirty="0">
                <a:latin typeface="Copperplate" panose="02000504000000020004" pitchFamily="2" charset="77"/>
                <a:cs typeface="Arial" panose="020B0604020202020204" pitchFamily="34" charset="0"/>
              </a:rPr>
              <a:t>hotkey and giving the input for the desired output.</a:t>
            </a:r>
          </a:p>
          <a:p>
            <a:pPr>
              <a:buNone/>
            </a:pPr>
            <a:r>
              <a:rPr lang="en-IN" sz="1400" b="1" dirty="0">
                <a:latin typeface="Copperplate" panose="02000504000000020004" pitchFamily="2" charset="77"/>
                <a:cs typeface="Arial" panose="020B0604020202020204" pitchFamily="34" charset="0"/>
              </a:rPr>
              <a:t>For </a:t>
            </a:r>
            <a:r>
              <a:rPr lang="en-IN" sz="1400" b="1" dirty="0" err="1">
                <a:latin typeface="Copperplate" panose="02000504000000020004" pitchFamily="2" charset="77"/>
                <a:cs typeface="Arial" panose="020B0604020202020204" pitchFamily="34" charset="0"/>
              </a:rPr>
              <a:t>eg</a:t>
            </a:r>
            <a:r>
              <a:rPr lang="en-IN" sz="1400" b="1" dirty="0">
                <a:latin typeface="Copperplate" panose="02000504000000020004" pitchFamily="2" charset="77"/>
                <a:cs typeface="Arial" panose="020B0604020202020204" pitchFamily="34" charset="0"/>
              </a:rPr>
              <a:t>: (a game developer will be able to mount numerous no. of objects by pressing just 1 hotkey which he/her has assigned).</a:t>
            </a:r>
          </a:p>
          <a:p>
            <a:pPr>
              <a:buNone/>
            </a:pPr>
            <a:endParaRPr lang="en-IN" sz="1400" b="1" dirty="0">
              <a:latin typeface="Copperplate" panose="02000504000000020004" pitchFamily="2" charset="77"/>
              <a:cs typeface="Arial" panose="020B0604020202020204" pitchFamily="34" charset="0"/>
            </a:endParaRPr>
          </a:p>
          <a:p>
            <a:pPr>
              <a:buNone/>
            </a:pPr>
            <a:r>
              <a:rPr lang="en-IN" sz="1400" b="1" dirty="0">
                <a:latin typeface="Copperplate" panose="02000504000000020004" pitchFamily="2" charset="77"/>
                <a:cs typeface="Arial" panose="020B0604020202020204" pitchFamily="34" charset="0"/>
              </a:rPr>
              <a:t>The software will also help the coders</a:t>
            </a:r>
          </a:p>
          <a:p>
            <a:endParaRPr lang="en-IN" sz="1400" b="1" dirty="0">
              <a:latin typeface="Copperplate" panose="02000504000000020004" pitchFamily="2" charset="77"/>
              <a:cs typeface="Arial" panose="020B0604020202020204" pitchFamily="34" charset="0"/>
            </a:endParaRPr>
          </a:p>
          <a:p>
            <a:endParaRPr lang="en-US" sz="1400" b="1" dirty="0">
              <a:latin typeface="Copperplate" panose="02000504000000020004" pitchFamily="2" charset="77"/>
              <a:cs typeface="Arial" panose="020B0604020202020204" pitchFamily="34" charset="0"/>
            </a:endParaRPr>
          </a:p>
        </p:txBody>
      </p:sp>
      <p:sp>
        <p:nvSpPr>
          <p:cNvPr id="6" name="Right Arrow 5"/>
          <p:cNvSpPr/>
          <p:nvPr/>
        </p:nvSpPr>
        <p:spPr>
          <a:xfrm>
            <a:off x="133348" y="3720305"/>
            <a:ext cx="285752" cy="14287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374</TotalTime>
  <Words>461</Words>
  <Application>Microsoft Macintosh PowerPoint</Application>
  <PresentationFormat>On-screen Show (4:3)</PresentationFormat>
  <Paragraphs>72</Paragraphs>
  <Slides>5</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Arial Rounded MT Bold</vt:lpstr>
      <vt:lpstr>Calibri</vt:lpstr>
      <vt:lpstr>Copperplate</vt:lpstr>
      <vt:lpstr>Engravers MT</vt:lpstr>
      <vt:lpstr>Eras Bold ITC</vt:lpstr>
      <vt:lpstr>Eras Demi ITC</vt:lpstr>
      <vt:lpstr>Office Theme</vt:lpstr>
      <vt:lpstr>GAMECENTRAL APP 🎮</vt:lpstr>
      <vt:lpstr>PowerPoint Presentation</vt:lpstr>
      <vt:lpstr>Usage of AI in Game Development 🤖</vt:lpstr>
      <vt:lpstr>PowerPoint Presentation</vt:lpstr>
      <vt:lpstr>USE OF MACRO FOR BETTER USER EXPIRIENCE…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Usage of AI in Gaming  </dc:title>
  <dc:creator>jj</dc:creator>
  <cp:lastModifiedBy>Microsoft Office User</cp:lastModifiedBy>
  <cp:revision>59</cp:revision>
  <dcterms:created xsi:type="dcterms:W3CDTF">2006-08-16T00:00:00Z</dcterms:created>
  <dcterms:modified xsi:type="dcterms:W3CDTF">2023-09-30T16:57:33Z</dcterms:modified>
</cp:coreProperties>
</file>

<file path=docProps/thumbnail.jpeg>
</file>